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ukhar Javarova" initials="GJ" lastIdx="2" clrIdx="0">
    <p:extLst>
      <p:ext uri="{19B8F6BF-5375-455C-9EA6-DF929625EA0E}">
        <p15:presenceInfo xmlns:p15="http://schemas.microsoft.com/office/powerpoint/2012/main" userId="S::gjavarova@icstars.org::9fead14a-afe7-4993-be6e-00e6ec42246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5757"/>
    <a:srgbClr val="008FD5"/>
    <a:srgbClr val="8A6437"/>
    <a:srgbClr val="B0CA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441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1452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1151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96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2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779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718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97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64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2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957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8/12/2020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154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30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aukhar-ai/for_my_Thinkful_work/blob/master/capstone/ab_edited.csv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D4EB-EEA0-412A-9D1A-AF7991BB2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9643" y="1575582"/>
            <a:ext cx="8736038" cy="1853418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8A6437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companies with more than $1B in cash have a significant difference in returns by the end of the year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78FC3-3132-4685-9058-7C9AED70D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313" y="5282418"/>
            <a:ext cx="4797287" cy="690999"/>
          </a:xfrm>
        </p:spPr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GAUKHAR JAVAROVA</a:t>
            </a:r>
          </a:p>
        </p:txBody>
      </p:sp>
    </p:spTree>
    <p:extLst>
      <p:ext uri="{BB962C8B-B14F-4D97-AF65-F5344CB8AC3E}">
        <p14:creationId xmlns:p14="http://schemas.microsoft.com/office/powerpoint/2010/main" val="1984263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6D7F5-3AD9-46AE-BD75-7B7FFEBD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81728-A1AF-4BE3-ACAD-326DBD9DF8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1962595"/>
            <a:ext cx="10363826" cy="2276215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>
                <a:solidFill>
                  <a:srgbClr val="8A6437"/>
                </a:solidFill>
              </a:rPr>
              <a:t>Introduce the data</a:t>
            </a:r>
          </a:p>
          <a:p>
            <a:r>
              <a:rPr lang="en-US" sz="3200" dirty="0">
                <a:solidFill>
                  <a:srgbClr val="8A6437"/>
                </a:solidFill>
              </a:rPr>
              <a:t>Is there a significant difference?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By how much?</a:t>
            </a:r>
          </a:p>
          <a:p>
            <a:r>
              <a:rPr lang="en-US" sz="3200" dirty="0">
                <a:solidFill>
                  <a:srgbClr val="8A6437"/>
                </a:solidFill>
              </a:rPr>
              <a:t>What’s the use of the hypothesis?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23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2A883-C4C6-4BC2-9C72-2A62D897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8A6437"/>
                </a:solidFill>
              </a:rPr>
              <a:t>Data analyzed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37460-8422-4CBB-A9AF-7BFAFDBF46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2012250"/>
            <a:ext cx="10363826" cy="3424107"/>
          </a:xfrm>
        </p:spPr>
        <p:txBody>
          <a:bodyPr/>
          <a:lstStyle/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40,000 companies from the end of the Q1 2018 to the end of Q1 2019</a:t>
            </a:r>
          </a:p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Data includes ticker name,  price,  cash/assets,  calendar date. </a:t>
            </a:r>
          </a:p>
          <a:p>
            <a:pPr marL="457200" indent="-457200"/>
            <a:r>
              <a:rPr lang="en-US" sz="2400" dirty="0">
                <a:solidFill>
                  <a:srgbClr val="8A6437"/>
                </a:solidFill>
              </a:rPr>
              <a:t>Raw data can be found here:</a:t>
            </a:r>
            <a:r>
              <a:rPr lang="en-US" sz="2400" dirty="0">
                <a:solidFill>
                  <a:srgbClr val="8A6437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400" dirty="0" err="1">
                <a:solidFill>
                  <a:srgbClr val="FA2B5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Quandle_data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1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2C4DF-88E2-4DAC-B48B-15205D5E882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8539" y="265043"/>
            <a:ext cx="11039061" cy="6440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008FD5"/>
                </a:solidFill>
                <a:latin typeface="AngsanaUPC" panose="02020603050405020304" pitchFamily="18" charset="-34"/>
                <a:cs typeface="AngsanaUPC" panose="02020603050405020304" pitchFamily="18" charset="-34"/>
              </a:rPr>
              <a:t>                                                   Is there a significant difference?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FDE552A-652A-4DB6-A41C-051A3890B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3669" y="1900345"/>
            <a:ext cx="5799792" cy="3506541"/>
          </a:xfrm>
          <a:prstGeom prst="rect">
            <a:avLst/>
          </a:prstGeom>
        </p:spPr>
      </p:pic>
      <p:pic>
        <p:nvPicPr>
          <p:cNvPr id="9" name="Picture 8" descr="A picture containing large&#10;&#10;Description automatically generated">
            <a:extLst>
              <a:ext uri="{FF2B5EF4-FFF2-40B4-BE49-F238E27FC236}">
                <a16:creationId xmlns:a16="http://schemas.microsoft.com/office/drawing/2014/main" id="{C9115CB8-DAC6-45AB-9FB3-D3D7EBF2B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24" y="1907224"/>
            <a:ext cx="5733541" cy="34996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F92E64-2A3A-4DC9-BA50-5CEDAC2C21AB}"/>
              </a:ext>
            </a:extLst>
          </p:cNvPr>
          <p:cNvSpPr txBox="1"/>
          <p:nvPr/>
        </p:nvSpPr>
        <p:spPr>
          <a:xfrm>
            <a:off x="1007166" y="5094343"/>
            <a:ext cx="1842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237 companies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0E2376-BC8C-4E27-B4D0-6F2BE7F8B5AA}"/>
              </a:ext>
            </a:extLst>
          </p:cNvPr>
          <p:cNvSpPr txBox="1"/>
          <p:nvPr/>
        </p:nvSpPr>
        <p:spPr>
          <a:xfrm>
            <a:off x="7070044" y="5094343"/>
            <a:ext cx="1694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1103 companies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568757-8D4C-47FD-A5AA-66538EF5B6A6}"/>
              </a:ext>
            </a:extLst>
          </p:cNvPr>
          <p:cNvSpPr txBox="1"/>
          <p:nvPr/>
        </p:nvSpPr>
        <p:spPr>
          <a:xfrm>
            <a:off x="914400" y="1383764"/>
            <a:ext cx="4214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8A6437"/>
                </a:solidFill>
              </a:rPr>
              <a:t> More than$1B</a:t>
            </a:r>
            <a:endParaRPr lang="en-US" sz="2000" dirty="0">
              <a:solidFill>
                <a:srgbClr val="8A6437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647852-CF8D-46AC-AE27-7F546BC5F77E}"/>
              </a:ext>
            </a:extLst>
          </p:cNvPr>
          <p:cNvSpPr txBox="1"/>
          <p:nvPr/>
        </p:nvSpPr>
        <p:spPr>
          <a:xfrm>
            <a:off x="7310549" y="1383764"/>
            <a:ext cx="4214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rgbClr val="8A6437"/>
                </a:solidFill>
              </a:rPr>
              <a:t> Less than$1B</a:t>
            </a:r>
            <a:endParaRPr lang="en-US" sz="2000" dirty="0">
              <a:solidFill>
                <a:srgbClr val="8A64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99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0D62A-04FD-4B4B-A4C8-FEC0A7B35FF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1096" y="213630"/>
            <a:ext cx="11722448" cy="580506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8A6437"/>
                </a:solidFill>
              </a:rPr>
              <a:t>There was a significant difference in returns between the 2 groups, this difference is showing that ‘cash weak’ performed 1% - 8% better than ‘cash rich’ as shown by a 95% confidence interval.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A69F86-B4FB-4143-85C5-5F3ACCA68715}"/>
              </a:ext>
            </a:extLst>
          </p:cNvPr>
          <p:cNvSpPr txBox="1"/>
          <p:nvPr/>
        </p:nvSpPr>
        <p:spPr>
          <a:xfrm>
            <a:off x="4754871" y="195641"/>
            <a:ext cx="3724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8FD5"/>
                </a:solidFill>
              </a:rPr>
              <a:t>By how much?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642AAB5-9740-4941-93D9-FFC3DFF62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273" y="2286400"/>
            <a:ext cx="5155555" cy="3326984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A44E0665-6A56-4318-9606-BD21ED1D2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96" y="2286400"/>
            <a:ext cx="5269841" cy="33269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6B813A-6266-4FB0-8B3F-49A75A15A0CE}"/>
              </a:ext>
            </a:extLst>
          </p:cNvPr>
          <p:cNvSpPr txBox="1"/>
          <p:nvPr/>
        </p:nvSpPr>
        <p:spPr>
          <a:xfrm>
            <a:off x="1330325" y="5657719"/>
            <a:ext cx="2602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8FD5"/>
                </a:solidFill>
              </a:rPr>
              <a:t>Cash weak companies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8DCDC2-6ED9-4AFD-B864-2702DA30F90F}"/>
              </a:ext>
            </a:extLst>
          </p:cNvPr>
          <p:cNvSpPr txBox="1"/>
          <p:nvPr/>
        </p:nvSpPr>
        <p:spPr>
          <a:xfrm>
            <a:off x="7363836" y="5667351"/>
            <a:ext cx="2602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8FD5"/>
                </a:solidFill>
              </a:rPr>
              <a:t>Cash rich companies</a:t>
            </a:r>
          </a:p>
        </p:txBody>
      </p:sp>
    </p:spTree>
    <p:extLst>
      <p:ext uri="{BB962C8B-B14F-4D97-AF65-F5344CB8AC3E}">
        <p14:creationId xmlns:p14="http://schemas.microsoft.com/office/powerpoint/2010/main" val="399092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7BD5B-F2A7-4430-A01B-3D38DFAEF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221424"/>
            <a:ext cx="9603275" cy="1049235"/>
          </a:xfrm>
        </p:spPr>
        <p:txBody>
          <a:bodyPr/>
          <a:lstStyle/>
          <a:p>
            <a:r>
              <a:rPr lang="en-US" dirty="0">
                <a:solidFill>
                  <a:srgbClr val="8A6437"/>
                </a:solidFill>
              </a:rPr>
              <a:t>What’s the use of this information?</a:t>
            </a:r>
          </a:p>
        </p:txBody>
      </p:sp>
      <p:pic>
        <p:nvPicPr>
          <p:cNvPr id="5" name="Content Placeholder 4" descr="A circuit board&#10;&#10;Description automatically generated">
            <a:extLst>
              <a:ext uri="{FF2B5EF4-FFF2-40B4-BE49-F238E27FC236}">
                <a16:creationId xmlns:a16="http://schemas.microsoft.com/office/drawing/2014/main" id="{6BFD30F3-CCCB-452C-93FA-CB7E769AA9A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54739" y="1105382"/>
            <a:ext cx="3981034" cy="2654024"/>
          </a:xfrm>
        </p:spPr>
      </p:pic>
      <p:pic>
        <p:nvPicPr>
          <p:cNvPr id="1026" name="Picture 2" descr="Chess, Ipad, 3D, Digital, Strategy">
            <a:extLst>
              <a:ext uri="{FF2B5EF4-FFF2-40B4-BE49-F238E27FC236}">
                <a16:creationId xmlns:a16="http://schemas.microsoft.com/office/drawing/2014/main" id="{66B9E6DF-ECC3-4B32-90B6-2EA1E1A06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471" y="1105381"/>
            <a:ext cx="4199601" cy="265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287C7E-FCE8-498B-ABD4-BE4C129DAA89}"/>
              </a:ext>
            </a:extLst>
          </p:cNvPr>
          <p:cNvSpPr txBox="1"/>
          <p:nvPr/>
        </p:nvSpPr>
        <p:spPr>
          <a:xfrm>
            <a:off x="754739" y="4043199"/>
            <a:ext cx="4266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‘Cash rich’ AMD made &gt; 150%</a:t>
            </a:r>
          </a:p>
          <a:p>
            <a:endParaRPr lang="en-US" dirty="0">
              <a:solidFill>
                <a:srgbClr val="8A6437"/>
              </a:solidFill>
            </a:endParaRPr>
          </a:p>
          <a:p>
            <a:r>
              <a:rPr lang="en-US" dirty="0">
                <a:solidFill>
                  <a:srgbClr val="8A6437"/>
                </a:solidFill>
              </a:rPr>
              <a:t>Great valuable, stable stock for long term hold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94B441-3C9A-49E2-8F7F-8703ECC12DDC}"/>
              </a:ext>
            </a:extLst>
          </p:cNvPr>
          <p:cNvSpPr txBox="1"/>
          <p:nvPr/>
        </p:nvSpPr>
        <p:spPr>
          <a:xfrm>
            <a:off x="6563774" y="4050520"/>
            <a:ext cx="4578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‘Cash weak’ GLUU made &gt; 190%</a:t>
            </a:r>
          </a:p>
          <a:p>
            <a:endParaRPr lang="en-US" dirty="0">
              <a:solidFill>
                <a:srgbClr val="8A6437"/>
              </a:solidFill>
            </a:endParaRPr>
          </a:p>
          <a:p>
            <a:r>
              <a:rPr lang="en-US" dirty="0">
                <a:solidFill>
                  <a:srgbClr val="8A6437"/>
                </a:solidFill>
              </a:rPr>
              <a:t>This is a low risk / high reward stock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64A49A-2CCF-4871-972A-86369096ACB0}"/>
              </a:ext>
            </a:extLst>
          </p:cNvPr>
          <p:cNvSpPr txBox="1"/>
          <p:nvPr/>
        </p:nvSpPr>
        <p:spPr>
          <a:xfrm>
            <a:off x="4312693" y="5383286"/>
            <a:ext cx="3084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85757"/>
                </a:solidFill>
              </a:rPr>
              <a:t>Both are tech companies</a:t>
            </a:r>
          </a:p>
        </p:txBody>
      </p:sp>
    </p:spTree>
    <p:extLst>
      <p:ext uri="{BB962C8B-B14F-4D97-AF65-F5344CB8AC3E}">
        <p14:creationId xmlns:p14="http://schemas.microsoft.com/office/powerpoint/2010/main" val="268514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7116FC8-240C-4F3D-ADB3-A14C6FA80AE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8297" y="290576"/>
            <a:ext cx="5926377" cy="4321829"/>
          </a:xfr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AF5C0CA-31BA-4311-A081-EB9912DD6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412" y="1853966"/>
            <a:ext cx="6049291" cy="41273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69A9FB-9100-49E5-8E0A-B1D6E47337B3}"/>
              </a:ext>
            </a:extLst>
          </p:cNvPr>
          <p:cNvSpPr txBox="1"/>
          <p:nvPr/>
        </p:nvSpPr>
        <p:spPr>
          <a:xfrm>
            <a:off x="7186654" y="781050"/>
            <a:ext cx="4017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Buy GLUU at ~ 4$, cut loss at 3.80, sell half at $7 and half at $10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B74F8A-24E8-4DA5-9711-E45BAD9BAA03}"/>
              </a:ext>
            </a:extLst>
          </p:cNvPr>
          <p:cNvSpPr txBox="1"/>
          <p:nvPr/>
        </p:nvSpPr>
        <p:spPr>
          <a:xfrm>
            <a:off x="747299" y="4847058"/>
            <a:ext cx="3851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A6437"/>
                </a:solidFill>
              </a:rPr>
              <a:t>My suggestion is to buy AMD at $60s and hold, cut loss at $48</a:t>
            </a:r>
          </a:p>
        </p:txBody>
      </p:sp>
    </p:spTree>
    <p:extLst>
      <p:ext uri="{BB962C8B-B14F-4D97-AF65-F5344CB8AC3E}">
        <p14:creationId xmlns:p14="http://schemas.microsoft.com/office/powerpoint/2010/main" val="191459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8FF51-1A2D-42D4-9964-9451309B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8A6437"/>
                </a:solidFill>
              </a:rPr>
              <a:t>Questions?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7FBE0-843E-484F-8CFC-C419B216FDE9}"/>
              </a:ext>
            </a:extLst>
          </p:cNvPr>
          <p:cNvSpPr txBox="1"/>
          <p:nvPr/>
        </p:nvSpPr>
        <p:spPr>
          <a:xfrm>
            <a:off x="7942997" y="4954137"/>
            <a:ext cx="3821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8A6437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6011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3017</TotalTime>
  <Words>247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AngsanaUPC</vt:lpstr>
      <vt:lpstr>Arial</vt:lpstr>
      <vt:lpstr>Gill Sans MT</vt:lpstr>
      <vt:lpstr>Gallery</vt:lpstr>
      <vt:lpstr>companies with more than $1B in cash have a significant difference in returns by the end of the year</vt:lpstr>
      <vt:lpstr>agenda</vt:lpstr>
      <vt:lpstr>Data analyzed</vt:lpstr>
      <vt:lpstr>PowerPoint Presentation</vt:lpstr>
      <vt:lpstr>PowerPoint Presentation</vt:lpstr>
      <vt:lpstr>What’s the use of this information?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Hypothesis: do the companies with more than 1B in cash have a significant difference in returns by the end of the year?</dc:title>
  <dc:creator>Gaukhar Javarova</dc:creator>
  <cp:lastModifiedBy>Gaukhar Javarova</cp:lastModifiedBy>
  <cp:revision>33</cp:revision>
  <dcterms:created xsi:type="dcterms:W3CDTF">2020-08-11T01:53:17Z</dcterms:created>
  <dcterms:modified xsi:type="dcterms:W3CDTF">2020-08-13T04:41:34Z</dcterms:modified>
</cp:coreProperties>
</file>